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T Serif Italics" charset="1" panose="020A0603040505090204"/>
      <p:regular r:id="rId17"/>
    </p:embeddedFont>
    <p:embeddedFont>
      <p:font typeface="Noto Sans" charset="1" panose="020B0502040504020204"/>
      <p:regular r:id="rId18"/>
    </p:embeddedFont>
    <p:embeddedFont>
      <p:font typeface="Open Sauce" charset="1" panose="00000500000000000000"/>
      <p:regular r:id="rId19"/>
    </p:embeddedFont>
    <p:embeddedFont>
      <p:font typeface="Archivo Black" charset="1" panose="020B0A03020202020B04"/>
      <p:regular r:id="rId20"/>
    </p:embeddedFont>
    <p:embeddedFont>
      <p:font typeface="Noto Sans Bold" charset="1" panose="020B080204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https://www.spaceflightnewsapi.ne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1210" y="3276002"/>
            <a:ext cx="8575608" cy="568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Presentación  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Pipeline de Análisis de Tendencias en la Industria Espacial</a:t>
            </a:r>
          </a:p>
          <a:p>
            <a:pPr algn="ctr">
              <a:lnSpc>
                <a:spcPts val="5655"/>
              </a:lnSpc>
            </a:pPr>
          </a:p>
          <a:p>
            <a:pPr algn="l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Título:"ETL y Análisis de Noticias en Google Cloud Platform" </a:t>
            </a:r>
          </a:p>
          <a:p>
            <a:pPr algn="l">
              <a:lnSpc>
                <a:spcPts val="5655"/>
              </a:lnSpc>
            </a:pP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9007612"/>
            <a:chOff x="0" y="0"/>
            <a:chExt cx="4259780" cy="2372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372375"/>
            </a:xfrm>
            <a:custGeom>
              <a:avLst/>
              <a:gdLst/>
              <a:ahLst/>
              <a:cxnLst/>
              <a:rect r="r" b="b" t="t" l="l"/>
              <a:pathLst>
                <a:path h="2372375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372375"/>
                  </a:lnTo>
                  <a:lnTo>
                    <a:pt x="0" y="2372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420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7847" y="4047482"/>
            <a:ext cx="6910308" cy="5793942"/>
          </a:xfrm>
          <a:custGeom>
            <a:avLst/>
            <a:gdLst/>
            <a:ahLst/>
            <a:cxnLst/>
            <a:rect r="r" b="b" t="t" l="l"/>
            <a:pathLst>
              <a:path h="5793942" w="6910308">
                <a:moveTo>
                  <a:pt x="0" y="0"/>
                </a:moveTo>
                <a:lnTo>
                  <a:pt x="6910308" y="0"/>
                </a:lnTo>
                <a:lnTo>
                  <a:pt x="69103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38051" y="4047482"/>
            <a:ext cx="7913208" cy="5793942"/>
          </a:xfrm>
          <a:custGeom>
            <a:avLst/>
            <a:gdLst/>
            <a:ahLst/>
            <a:cxnLst/>
            <a:rect r="r" b="b" t="t" l="l"/>
            <a:pathLst>
              <a:path h="5793942" w="7913208">
                <a:moveTo>
                  <a:pt x="0" y="0"/>
                </a:moveTo>
                <a:lnTo>
                  <a:pt x="7913208" y="0"/>
                </a:lnTo>
                <a:lnTo>
                  <a:pt x="79132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t="0" r="-76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3904136" cy="137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</a:t>
            </a: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Machine Learning 🤖</a:t>
            </a:r>
          </a:p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0319" y="2995482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MODELOS 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961" y="3912243"/>
            <a:ext cx="71523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Preguntas?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0961" y="1127791"/>
            <a:ext cx="16173852" cy="2538589"/>
            <a:chOff x="0" y="0"/>
            <a:chExt cx="4259780" cy="668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780" cy="668600"/>
            </a:xfrm>
            <a:custGeom>
              <a:avLst/>
              <a:gdLst/>
              <a:ahLst/>
              <a:cxnLst/>
              <a:rect r="r" b="b" t="t" l="l"/>
              <a:pathLst>
                <a:path h="668600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668600"/>
                  </a:lnTo>
                  <a:lnTo>
                    <a:pt x="0" y="66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59780" cy="716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89422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4368" y="1127791"/>
            <a:ext cx="9159209" cy="9159209"/>
          </a:xfrm>
          <a:custGeom>
            <a:avLst/>
            <a:gdLst/>
            <a:ahLst/>
            <a:cxnLst/>
            <a:rect r="r" b="b" t="t" l="l"/>
            <a:pathLst>
              <a:path h="9159209" w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2287" y="6214308"/>
            <a:ext cx="762972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2024-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873" y="869224"/>
            <a:ext cx="9790201" cy="80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Objetivo principal: "Automatizar la ingesta, transformación y análisis de noticias usando GCP"</a:t>
            </a:r>
          </a:p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✅ Beneficios esperados: Mayor eficiencia en el procesamiento de datos</a:t>
            </a:r>
          </a:p>
          <a:p>
            <a:pPr algn="ctr">
              <a:lnSpc>
                <a:spcPts val="5181"/>
              </a:lnSpc>
            </a:pPr>
          </a:p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"Este proyecto busca extraer datos de la API de Spaceflight News, procesarlos con Spark en Dataproc y analizarlos en BigQuery, proporcionando insights sobre tendencias en noticias científicas."</a:t>
            </a:r>
          </a:p>
          <a:p>
            <a:pPr algn="l" marL="0" indent="0" lvl="0">
              <a:lnSpc>
                <a:spcPts val="6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89536" y="380005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24" y="3800050"/>
            <a:ext cx="5442171" cy="33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del flujo de datos: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💡 Herramientas utilizadas: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Extracción → API Spaceflight News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Orquestación → Cloud Composer (Airflow)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→ Dataproc (Apache Spark)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Almacenamiento → Cloud Storage +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Visualización → Looker Studio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13445"/>
            <a:ext cx="56330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Arquitectura del Pipeline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4980" y="3113445"/>
            <a:ext cx="51413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Flujo del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066" y="4170248"/>
            <a:ext cx="4944003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Modelo de Datos en BigQuery 🗄️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 las tablas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dim_fuentes_noticias (Fuentes de noticias)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dim_temas (Temas de artículos)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fact_articulos (Datos principales con métricas de impacto)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Optimización del Data Warehouse: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Particionamiento por published_at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Clustering por source_id y topic_id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Estrategia de actualización con MERGE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3166" y="3030265"/>
            <a:ext cx="619953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Modelo de Datos en BigQuery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661764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66466" y="332229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57488" y="399292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 (Modelo IDE)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278" y="4126270"/>
            <a:ext cx="4966719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Consultas SQL clave: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Tendencias de temas por mes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Fuentes de noticias más influyentes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Predicción de impacto de artículos con 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757" y="2894370"/>
            <a:ext cx="595578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Análisis de Datos y Resultados 📊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36998" y="2744515"/>
            <a:ext cx="604627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true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Integración con 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 Learning 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9427" y="3995465"/>
            <a:ext cx="4944003" cy="164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Tests unitarios: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Airflow → Verifica que el DAG funciona correctamente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BigQuery → Validación de datos antes de insertarlos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9421" y="2916595"/>
            <a:ext cx="619953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Pruebas y Validaciones 🛠️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041811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250352" y="334048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14955" y="4447728"/>
            <a:ext cx="11387705" cy="4459441"/>
          </a:xfrm>
          <a:custGeom>
            <a:avLst/>
            <a:gdLst/>
            <a:ahLst/>
            <a:cxnLst/>
            <a:rect r="r" b="b" t="t" l="l"/>
            <a:pathLst>
              <a:path h="4459441" w="11387705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02" r="-613" b="-23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41815" y="3900723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84622" y="4654758"/>
            <a:ext cx="5705498" cy="11379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049612" y="5849884"/>
            <a:ext cx="3086100" cy="2120789"/>
            <a:chOff x="0" y="0"/>
            <a:chExt cx="812800" cy="5585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58562"/>
            </a:xfrm>
            <a:custGeom>
              <a:avLst/>
              <a:gdLst/>
              <a:ahLst/>
              <a:cxnLst/>
              <a:rect r="r" b="b" t="t" l="l"/>
              <a:pathLst>
                <a:path h="558562" w="812800">
                  <a:moveTo>
                    <a:pt x="812800" y="27928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5362"/>
                  </a:lnTo>
                  <a:lnTo>
                    <a:pt x="406400" y="355362"/>
                  </a:lnTo>
                  <a:lnTo>
                    <a:pt x="406400" y="558562"/>
                  </a:lnTo>
                  <a:lnTo>
                    <a:pt x="812800" y="279281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19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49612" y="1451031"/>
            <a:ext cx="1014733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2"/>
              </a:lnSpc>
              <a:spcBef>
                <a:spcPct val="0"/>
              </a:spcBef>
            </a:pP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Pipeline</a:t>
            </a: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4058" y="2134590"/>
            <a:ext cx="1445554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60862" y="5029200"/>
            <a:ext cx="1245633" cy="10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334548"/>
            <a:ext cx="24643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- </a:t>
            </a:r>
            <a:r>
              <a:rPr lang="en-US" sz="2193" u="sng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  <a:hlinkClick r:id="rId5" tooltip="https://www.spaceflightnewsapi.net"/>
              </a:rPr>
              <a:t>Spaceflight News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60862" y="4478546"/>
            <a:ext cx="442376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INGESTA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85960" y="3163290"/>
            <a:ext cx="8036928" cy="5904291"/>
          </a:xfrm>
          <a:custGeom>
            <a:avLst/>
            <a:gdLst/>
            <a:ahLst/>
            <a:cxnLst/>
            <a:rect r="r" b="b" t="t" l="l"/>
            <a:pathLst>
              <a:path h="5904291" w="8036928">
                <a:moveTo>
                  <a:pt x="0" y="0"/>
                </a:moveTo>
                <a:lnTo>
                  <a:pt x="8036928" y="0"/>
                </a:lnTo>
                <a:lnTo>
                  <a:pt x="8036928" y="5904291"/>
                </a:lnTo>
                <a:lnTo>
                  <a:pt x="0" y="59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4" t="0" r="-132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4538" y="1449537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Flujo del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50551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1059" y="3515715"/>
            <a:ext cx="9294161" cy="3663787"/>
          </a:xfrm>
          <a:custGeom>
            <a:avLst/>
            <a:gdLst/>
            <a:ahLst/>
            <a:cxnLst/>
            <a:rect r="r" b="b" t="t" l="l"/>
            <a:pathLst>
              <a:path h="3663787" w="9294161">
                <a:moveTo>
                  <a:pt x="0" y="0"/>
                </a:moveTo>
                <a:lnTo>
                  <a:pt x="9294161" y="0"/>
                </a:lnTo>
                <a:lnTo>
                  <a:pt x="9294161" y="3663787"/>
                </a:lnTo>
                <a:lnTo>
                  <a:pt x="0" y="366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1" r="-45575" b="-47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8915" y="3506190"/>
            <a:ext cx="7127778" cy="5752110"/>
          </a:xfrm>
          <a:custGeom>
            <a:avLst/>
            <a:gdLst/>
            <a:ahLst/>
            <a:cxnLst/>
            <a:rect r="r" b="b" t="t" l="l"/>
            <a:pathLst>
              <a:path h="5752110" w="7127778">
                <a:moveTo>
                  <a:pt x="0" y="0"/>
                </a:moveTo>
                <a:lnTo>
                  <a:pt x="7127778" y="0"/>
                </a:lnTo>
                <a:lnTo>
                  <a:pt x="7127778" y="5752110"/>
                </a:lnTo>
                <a:lnTo>
                  <a:pt x="0" y="57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925" b="-223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de Datos en BigQuery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730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9114363"/>
            <a:chOff x="0" y="0"/>
            <a:chExt cx="4259780" cy="2400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400491"/>
            </a:xfrm>
            <a:custGeom>
              <a:avLst/>
              <a:gdLst/>
              <a:ahLst/>
              <a:cxnLst/>
              <a:rect r="r" b="b" t="t" l="l"/>
              <a:pathLst>
                <a:path h="2400491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400491"/>
                  </a:lnTo>
                  <a:lnTo>
                    <a:pt x="0" y="24004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44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01713" y="3877665"/>
            <a:ext cx="9551850" cy="5711202"/>
          </a:xfrm>
          <a:custGeom>
            <a:avLst/>
            <a:gdLst/>
            <a:ahLst/>
            <a:cxnLst/>
            <a:rect r="r" b="b" t="t" l="l"/>
            <a:pathLst>
              <a:path h="5711202" w="9551850">
                <a:moveTo>
                  <a:pt x="0" y="0"/>
                </a:moveTo>
                <a:lnTo>
                  <a:pt x="9551850" y="0"/>
                </a:lnTo>
                <a:lnTo>
                  <a:pt x="9551850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7" r="0" b="-4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9612" y="2839440"/>
            <a:ext cx="492802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FUENTE DE NOTICIAS MAS INFLUYENTES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44777" y="2839440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TENDENCIAS POR MES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7333833" cy="9022019"/>
            <a:chOff x="0" y="0"/>
            <a:chExt cx="4565289" cy="237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289" cy="2376170"/>
            </a:xfrm>
            <a:custGeom>
              <a:avLst/>
              <a:gdLst/>
              <a:ahLst/>
              <a:cxnLst/>
              <a:rect r="r" b="b" t="t" l="l"/>
              <a:pathLst>
                <a:path h="2376170" w="4565289">
                  <a:moveTo>
                    <a:pt x="0" y="0"/>
                  </a:moveTo>
                  <a:lnTo>
                    <a:pt x="4565289" y="0"/>
                  </a:lnTo>
                  <a:lnTo>
                    <a:pt x="4565289" y="2376170"/>
                  </a:lnTo>
                  <a:lnTo>
                    <a:pt x="0" y="2376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65289" cy="2423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7407" y="3658222"/>
            <a:ext cx="2785189" cy="4929677"/>
          </a:xfrm>
          <a:custGeom>
            <a:avLst/>
            <a:gdLst/>
            <a:ahLst/>
            <a:cxnLst/>
            <a:rect r="r" b="b" t="t" l="l"/>
            <a:pathLst>
              <a:path h="4929677" w="2785189">
                <a:moveTo>
                  <a:pt x="0" y="0"/>
                </a:moveTo>
                <a:lnTo>
                  <a:pt x="2785189" y="0"/>
                </a:lnTo>
                <a:lnTo>
                  <a:pt x="2785189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3" t="0" r="-29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8542" y="3658222"/>
            <a:ext cx="6914355" cy="4929677"/>
          </a:xfrm>
          <a:custGeom>
            <a:avLst/>
            <a:gdLst/>
            <a:ahLst/>
            <a:cxnLst/>
            <a:rect r="r" b="b" t="t" l="l"/>
            <a:pathLst>
              <a:path h="4929677" w="6914355">
                <a:moveTo>
                  <a:pt x="0" y="0"/>
                </a:moveTo>
                <a:lnTo>
                  <a:pt x="6914355" y="0"/>
                </a:lnTo>
                <a:lnTo>
                  <a:pt x="6914355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03" t="-2890" r="-450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82922" y="3658222"/>
            <a:ext cx="7331138" cy="4929677"/>
          </a:xfrm>
          <a:custGeom>
            <a:avLst/>
            <a:gdLst/>
            <a:ahLst/>
            <a:cxnLst/>
            <a:rect r="r" b="b" t="t" l="l"/>
            <a:pathLst>
              <a:path h="4929677" w="7331138">
                <a:moveTo>
                  <a:pt x="0" y="0"/>
                </a:moveTo>
                <a:lnTo>
                  <a:pt x="7331138" y="0"/>
                </a:lnTo>
                <a:lnTo>
                  <a:pt x="7331138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50" t="0" r="-125" b="-553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6881" y="8137325"/>
            <a:ext cx="2201636" cy="1794420"/>
            <a:chOff x="0" y="0"/>
            <a:chExt cx="579855" cy="4726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9855" cy="472605"/>
            </a:xfrm>
            <a:custGeom>
              <a:avLst/>
              <a:gdLst/>
              <a:ahLst/>
              <a:cxnLst/>
              <a:rect r="r" b="b" t="t" l="l"/>
              <a:pathLst>
                <a:path h="472605" w="57985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69366" y="8137325"/>
            <a:ext cx="2201636" cy="1794420"/>
            <a:chOff x="0" y="0"/>
            <a:chExt cx="579855" cy="4726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9855" cy="472605"/>
            </a:xfrm>
            <a:custGeom>
              <a:avLst/>
              <a:gdLst/>
              <a:ahLst/>
              <a:cxnLst/>
              <a:rect r="r" b="b" t="t" l="l"/>
              <a:pathLst>
                <a:path h="472605" w="57985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39116" y="8586377"/>
            <a:ext cx="1976713" cy="1343846"/>
            <a:chOff x="0" y="0"/>
            <a:chExt cx="520616" cy="3539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0616" cy="353935"/>
            </a:xfrm>
            <a:custGeom>
              <a:avLst/>
              <a:gdLst/>
              <a:ahLst/>
              <a:cxnLst/>
              <a:rect r="r" b="b" t="t" l="l"/>
              <a:pathLst>
                <a:path h="353935" w="520616">
                  <a:moveTo>
                    <a:pt x="260308" y="0"/>
                  </a:moveTo>
                  <a:cubicBezTo>
                    <a:pt x="116544" y="0"/>
                    <a:pt x="0" y="79231"/>
                    <a:pt x="0" y="176967"/>
                  </a:cubicBezTo>
                  <a:cubicBezTo>
                    <a:pt x="0" y="274704"/>
                    <a:pt x="116544" y="353935"/>
                    <a:pt x="260308" y="353935"/>
                  </a:cubicBezTo>
                  <a:cubicBezTo>
                    <a:pt x="404072" y="353935"/>
                    <a:pt x="520616" y="274704"/>
                    <a:pt x="520616" y="176967"/>
                  </a:cubicBezTo>
                  <a:cubicBezTo>
                    <a:pt x="520616" y="79231"/>
                    <a:pt x="404072" y="0"/>
                    <a:pt x="260308" y="0"/>
                  </a:cubicBez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48808" y="-14444"/>
              <a:ext cx="423000" cy="335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End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850518" y="1792063"/>
            <a:ext cx="13904136" cy="137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</a:t>
            </a: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Machine Learning 🤖</a:t>
            </a:r>
          </a:p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00319" y="2995482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DAGd4ndwfSE</dc:identifier>
  <dcterms:modified xsi:type="dcterms:W3CDTF">2011-08-01T06:04:30Z</dcterms:modified>
  <cp:revision>1</cp:revision>
  <dc:title>Presentacion Proyecto Pipelinea analsisis de Tendencias</dc:title>
</cp:coreProperties>
</file>